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4"/>
  </p:sldMasterIdLst>
  <p:sldIdLst>
    <p:sldId id="256" r:id="rId5"/>
    <p:sldId id="262" r:id="rId6"/>
    <p:sldId id="261" r:id="rId7"/>
    <p:sldId id="269" r:id="rId8"/>
    <p:sldId id="274" r:id="rId9"/>
    <p:sldId id="275" r:id="rId10"/>
    <p:sldId id="276" r:id="rId11"/>
    <p:sldId id="277" r:id="rId12"/>
    <p:sldId id="279" r:id="rId13"/>
    <p:sldId id="27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0549"/>
    <a:srgbClr val="F18700"/>
    <a:srgbClr val="007D58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1392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4BCF1-3DA9-5E1B-8E45-D8D02617A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F6BBDF-378A-8767-2698-BED2BE4942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84760B-9E44-06E3-7325-15C57213F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A1E0-7C72-409C-B1CF-3A2DAF2D3F4B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4ABA57-37CF-7A30-73AF-19F461EBA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DD7206-142C-36C4-E32D-C8593C56E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B97F3-12FF-470D-8E7A-403D2C2DB7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125107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97AD6-DA36-84A7-9C44-EB1E7B6DB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014109-1B5E-EAFC-A909-E552F45AD1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9BC02-C589-BBEB-E28D-626A8876B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A1E0-7C72-409C-B1CF-3A2DAF2D3F4B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064D1-4F45-649B-8EB8-B8DE97829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C47A1-B4CE-A977-AC66-2597FEEBD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B97F3-12FF-470D-8E7A-403D2C2DB7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105087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7E31F9-D342-EB4A-E102-9E4B4DB2F6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13637E-2407-DDCF-D65D-A9E9EB3A15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6E711-EE99-257B-42E5-BE2CBB4AE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A1E0-7C72-409C-B1CF-3A2DAF2D3F4B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5722E2-4AC1-2279-FF55-39BC60809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D5DC9-3F76-D018-95FB-5C1955A86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B97F3-12FF-470D-8E7A-403D2C2DB7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831609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546F9-55E6-0339-5E07-C7E65BF32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E5D85-817B-661E-86DA-D424A8B22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0C9F40-BB0B-BED8-F0F6-F4A70F02F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A1E0-7C72-409C-B1CF-3A2DAF2D3F4B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F6B38-3BBD-1D31-3FD9-9CCA4FCA1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9F1DE-AB58-4E07-A948-83C629EA2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B97F3-12FF-470D-8E7A-403D2C2DB7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66907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BCB53-9140-2A44-908C-08A7EF823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997E09-FB4A-7612-F63F-55D402695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404FC-D545-2E1D-03B0-A3645EAE0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A1E0-7C72-409C-B1CF-3A2DAF2D3F4B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5A16F2-8DE6-ED5C-C9CF-AC8A860D9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20BFBB-4F11-F36B-85BF-1AEC598F9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B97F3-12FF-470D-8E7A-403D2C2DB7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516178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F5AA1-2536-87EF-122C-C838FCC7B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B906F-0F6F-8AC4-5A22-79B8DF39CD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BEA882-13FA-0CD7-4A62-AA669F5CBF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1B7260-4BB7-A173-C496-93F61361C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A1E0-7C72-409C-B1CF-3A2DAF2D3F4B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EB1F92-A677-A5FA-BAFA-015EA4780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92D144-8D3E-98E2-96D3-4FB39F8DE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B97F3-12FF-470D-8E7A-403D2C2DB7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213198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D3442-F515-7CBF-43EC-1BA6E5D28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0C0EE4-2E6B-221F-4910-03019B7DE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321B42-4ED1-61D7-A4A8-BAFBFE308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8BB1B6-5158-58A9-BEC6-512D4ECE63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6883C9-502F-C35E-94C4-E8EECB69B7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507E33-9282-A382-99AA-3DE8A60E2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A1E0-7C72-409C-B1CF-3A2DAF2D3F4B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DBDE10-328F-2F2F-780A-3E9A62CFA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F79D84-8C56-F18B-658A-7C33BE40F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B97F3-12FF-470D-8E7A-403D2C2DB7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4750660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D53D7-FE48-E849-3026-2043019DA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15AC3B-9906-8249-6A60-C7D5F7FA6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A1E0-7C72-409C-B1CF-3A2DAF2D3F4B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D95D92-EC42-9765-0969-618D4D5CE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D16CC3-ACA3-5656-18DA-34DC63C53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B97F3-12FF-470D-8E7A-403D2C2DB7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121234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BE5767-1B9B-A4E0-BF3E-B6A5CF629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A1E0-7C72-409C-B1CF-3A2DAF2D3F4B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C93281-9420-2F45-B18F-CBB471654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84E760-BD2E-12B1-1B2A-88DBC8615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B97F3-12FF-470D-8E7A-403D2C2DB7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50490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83CBB-F7C4-365E-F4F9-BF030DAF8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9C7B8-0634-41A1-32E5-0F0B64DA4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AD840B-1E68-DAF2-0C26-6FBC943222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0D9118-7319-5632-C1FB-220A3FF1A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A1E0-7C72-409C-B1CF-3A2DAF2D3F4B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991DA3-8778-C982-2834-63372571A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36CB74-9CC0-8ADD-7CAA-FA59C3B9E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B97F3-12FF-470D-8E7A-403D2C2DB7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67080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CB3AE-2120-BCBF-453A-AFF97B6C9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32DF5E-583A-5318-C0B1-A475F3FA97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1D0B91-0264-3B50-C034-1E3BC4BAC1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DFE8C0-6DB3-5728-8770-2700321FE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A1E0-7C72-409C-B1CF-3A2DAF2D3F4B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6541F7-3E76-0650-9458-948C17ABF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16BB99-DD4D-BA05-5209-2875EE0BD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B97F3-12FF-470D-8E7A-403D2C2DB7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96611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8D522E-243E-DFA1-5543-395E32377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96E6D0-CF71-5C25-8E34-601CCC2234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09399-5092-B203-CD9B-C3C0CF29C3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4A1E0-7C72-409C-B1CF-3A2DAF2D3F4B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FFE4F-F846-74E5-A304-BE3FFB2BAA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F9FEB-07F0-A574-8C38-5D02A81D4A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B97F3-12FF-470D-8E7A-403D2C2DB7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349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A8AF07F6-17ED-F741-603C-21C0EB393D57}"/>
              </a:ext>
            </a:extLst>
          </p:cNvPr>
          <p:cNvSpPr/>
          <p:nvPr/>
        </p:nvSpPr>
        <p:spPr>
          <a:xfrm>
            <a:off x="752355" y="1469984"/>
            <a:ext cx="9398643" cy="4213185"/>
          </a:xfrm>
          <a:prstGeom prst="rect">
            <a:avLst/>
          </a:prstGeom>
          <a:solidFill>
            <a:srgbClr val="007D58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FBF1A9B-0E23-A2F1-EABD-0F78DB41B42F}"/>
              </a:ext>
            </a:extLst>
          </p:cNvPr>
          <p:cNvSpPr/>
          <p:nvPr/>
        </p:nvSpPr>
        <p:spPr>
          <a:xfrm>
            <a:off x="2133600" y="1469983"/>
            <a:ext cx="9398643" cy="4213185"/>
          </a:xfrm>
          <a:prstGeom prst="rect">
            <a:avLst/>
          </a:prstGeom>
          <a:solidFill>
            <a:srgbClr val="007D58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35" name="Picture 34" descr="A close-up of a logo&#10;&#10;Description automatically generated">
            <a:extLst>
              <a:ext uri="{FF2B5EF4-FFF2-40B4-BE49-F238E27FC236}">
                <a16:creationId xmlns:a16="http://schemas.microsoft.com/office/drawing/2014/main" id="{480C4C96-6A91-37BC-B0A9-71D081C0B4A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749" y="115745"/>
            <a:ext cx="2604311" cy="833379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8A6FD1F6-D031-1206-D0F0-043C2A4042D5}"/>
              </a:ext>
            </a:extLst>
          </p:cNvPr>
          <p:cNvSpPr txBox="1"/>
          <p:nvPr/>
        </p:nvSpPr>
        <p:spPr>
          <a:xfrm>
            <a:off x="2708313" y="2187614"/>
            <a:ext cx="7049145" cy="2831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8000" dirty="0">
                <a:solidFill>
                  <a:srgbClr val="FDFEFF"/>
                </a:solidFill>
                <a:latin typeface="Calibri Light"/>
                <a:cs typeface="Calibri Light"/>
              </a:rPr>
              <a:t>Professional English </a:t>
            </a:r>
          </a:p>
          <a:p>
            <a:endParaRPr lang="en-GB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A6E043F4-567C-B410-E45E-F5FC1DD137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34002" y="5800002"/>
            <a:ext cx="1057998" cy="1057998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15BD57EC-916E-6A26-2BCE-4ADDD3FAEB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385897" y="3364705"/>
            <a:ext cx="6858001" cy="128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267539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logo&#10;&#10;Description automatically generated">
            <a:extLst>
              <a:ext uri="{FF2B5EF4-FFF2-40B4-BE49-F238E27FC236}">
                <a16:creationId xmlns:a16="http://schemas.microsoft.com/office/drawing/2014/main" id="{FBB6C4CB-9C77-74BE-E3FC-EABD77DDFBC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4" y="69446"/>
            <a:ext cx="1493304" cy="47785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620D61D-894E-BEF0-2398-FAE9B31BB5A3}"/>
              </a:ext>
            </a:extLst>
          </p:cNvPr>
          <p:cNvSpPr/>
          <p:nvPr/>
        </p:nvSpPr>
        <p:spPr>
          <a:xfrm>
            <a:off x="699069" y="937549"/>
            <a:ext cx="10793862" cy="5595597"/>
          </a:xfrm>
          <a:prstGeom prst="rect">
            <a:avLst/>
          </a:prstGeom>
          <a:solidFill>
            <a:srgbClr val="650549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E0573F-5C1C-8663-72A0-3822076C38E8}"/>
              </a:ext>
            </a:extLst>
          </p:cNvPr>
          <p:cNvSpPr txBox="1"/>
          <p:nvPr/>
        </p:nvSpPr>
        <p:spPr>
          <a:xfrm>
            <a:off x="804356" y="1011130"/>
            <a:ext cx="1046759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dirty="0">
                <a:solidFill>
                  <a:srgbClr val="FDFEFF"/>
                </a:solidFill>
                <a:latin typeface="+mj-lt"/>
                <a:ea typeface="+mn-lt"/>
                <a:cs typeface="Calibri"/>
              </a:rPr>
              <a:t>Business English Group Classes Sample Based on Needs Analysis of Students </a:t>
            </a:r>
            <a:endParaRPr lang="en-GB" sz="2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101056-78C9-4FB8-C8E5-0A79A42000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" y="6788553"/>
            <a:ext cx="12192001" cy="69888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815F3C4-CBF7-4CD8-49FC-9EA5DD1BA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558553"/>
              </p:ext>
            </p:extLst>
          </p:nvPr>
        </p:nvGraphicFramePr>
        <p:xfrm>
          <a:off x="804356" y="1502809"/>
          <a:ext cx="10467595" cy="4729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3519">
                  <a:extLst>
                    <a:ext uri="{9D8B030D-6E8A-4147-A177-3AD203B41FA5}">
                      <a16:colId xmlns:a16="http://schemas.microsoft.com/office/drawing/2014/main" val="3072140751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372798858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307386319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2006870719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2225490952"/>
                    </a:ext>
                  </a:extLst>
                </a:gridCol>
              </a:tblGrid>
              <a:tr h="410212">
                <a:tc>
                  <a:txBody>
                    <a:bodyPr/>
                    <a:lstStyle/>
                    <a:p>
                      <a:r>
                        <a:rPr lang="en-GB" dirty="0"/>
                        <a:t>Monday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Tuesday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Wednesday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Thursday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Friday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15709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0900 to 1200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6505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448278"/>
                  </a:ext>
                </a:extLst>
              </a:tr>
              <a:tr h="1900719"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Welcome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Introductions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Course Content Negotiation Overview of English tense system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Describing your company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Past; Present and Future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Phonetics and recorded presentation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BBC TV or Radio News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Intensive listening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Language development and topical discussion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Reading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People Management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How to be a decent employer </a:t>
                      </a:r>
                      <a:endParaRPr lang="en-GB" sz="1100" dirty="0"/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Useful phrases 2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Chairing a discussion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Role play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BBC TV or Radio News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Intensive listening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development and topical discussion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Smalltalk recorded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Socialising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Listening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a restaurant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Cross-Cultural issues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National Stereotypes and cross-cultural business practices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 and Discussion 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BBC TV or Radio News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Intensive listening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Video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Meeting to Negotiate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Role Play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Management/Union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Salary negotiation 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505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9742072"/>
                  </a:ext>
                </a:extLst>
              </a:tr>
              <a:tr h="345707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1500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1500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1500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1500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1500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403371"/>
                  </a:ext>
                </a:extLst>
              </a:tr>
              <a:tr h="1707412"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BBC TV or Radio News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Intensive listening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development and topical discussion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Management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Listening and discussion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Managing a team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Staff motivation 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Excellent Communicators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Time Manager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Video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Language development and discussion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Useful phrases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Presentations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Recorded presentation </a:t>
                      </a:r>
                      <a:endParaRPr lang="en-GB" sz="1100" dirty="0"/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Fast Food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Challenges facing MacDonalds Video 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development and discussion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Recorded presentation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Catering industry in the Czech Republic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BBC TV or Radio News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Intensive listening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development and topical discussion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Different management Styles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 and discussion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Online meetings practice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Getting through and being understood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Final presentation on video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Vocabulary extension Presentations (filmed)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End of course language feedback Q&amp;A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Recommendations for further study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505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287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8375975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logo&#10;&#10;Description automatically generated">
            <a:extLst>
              <a:ext uri="{FF2B5EF4-FFF2-40B4-BE49-F238E27FC236}">
                <a16:creationId xmlns:a16="http://schemas.microsoft.com/office/drawing/2014/main" id="{FBB6C4CB-9C77-74BE-E3FC-EABD77DDFBC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4" y="69446"/>
            <a:ext cx="1493304" cy="47785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620D61D-894E-BEF0-2398-FAE9B31BB5A3}"/>
              </a:ext>
            </a:extLst>
          </p:cNvPr>
          <p:cNvSpPr/>
          <p:nvPr/>
        </p:nvSpPr>
        <p:spPr>
          <a:xfrm>
            <a:off x="699069" y="937550"/>
            <a:ext cx="10793862" cy="4312634"/>
          </a:xfrm>
          <a:prstGeom prst="rect">
            <a:avLst/>
          </a:prstGeom>
          <a:solidFill>
            <a:srgbClr val="007D58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344151-48F2-B725-AFDA-C35A81E8B5DC}"/>
              </a:ext>
            </a:extLst>
          </p:cNvPr>
          <p:cNvSpPr/>
          <p:nvPr/>
        </p:nvSpPr>
        <p:spPr>
          <a:xfrm>
            <a:off x="699069" y="948059"/>
            <a:ext cx="10793862" cy="4961881"/>
          </a:xfrm>
          <a:prstGeom prst="rect">
            <a:avLst/>
          </a:prstGeom>
          <a:solidFill>
            <a:srgbClr val="007D58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E0573F-5C1C-8663-72A0-3822076C38E8}"/>
              </a:ext>
            </a:extLst>
          </p:cNvPr>
          <p:cNvSpPr txBox="1"/>
          <p:nvPr/>
        </p:nvSpPr>
        <p:spPr>
          <a:xfrm>
            <a:off x="497711" y="1216430"/>
            <a:ext cx="10793862" cy="26776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GB" sz="4000" dirty="0">
              <a:solidFill>
                <a:srgbClr val="FDFEFF"/>
              </a:solidFill>
              <a:effectLst/>
              <a:latin typeface="+mj-lt"/>
            </a:endParaRPr>
          </a:p>
          <a:p>
            <a:pPr algn="ctr"/>
            <a:r>
              <a:rPr lang="en-GB" sz="4000" dirty="0">
                <a:solidFill>
                  <a:srgbClr val="FDFEFF"/>
                </a:solidFill>
                <a:latin typeface="+mj-lt"/>
                <a:ea typeface="Calibri Light"/>
                <a:cs typeface="Calibri Light"/>
              </a:rPr>
              <a:t>What could I study with the Professional English Department at International House London?</a:t>
            </a:r>
            <a:endParaRPr lang="en-GB" sz="4000" b="1" dirty="0">
              <a:solidFill>
                <a:srgbClr val="241C15"/>
              </a:solidFill>
              <a:effectLst/>
              <a:latin typeface="Calibri Light"/>
              <a:ea typeface="Calibri"/>
              <a:cs typeface="Calibri"/>
            </a:endParaRPr>
          </a:p>
          <a:p>
            <a:pPr algn="ctr"/>
            <a:r>
              <a:rPr lang="en-GB" sz="3000" dirty="0">
                <a:solidFill>
                  <a:srgbClr val="FDFEFF"/>
                </a:solidFill>
                <a:effectLst/>
                <a:latin typeface="+mj-lt"/>
              </a:rPr>
              <a:t> </a:t>
            </a:r>
          </a:p>
          <a:p>
            <a:endParaRPr lang="en-GB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0" name="Picture 9" descr="A person pointing at a screen&#10;&#10;Description automatically generated">
            <a:extLst>
              <a:ext uri="{FF2B5EF4-FFF2-40B4-BE49-F238E27FC236}">
                <a16:creationId xmlns:a16="http://schemas.microsoft.com/office/drawing/2014/main" id="{7B8F8F30-F947-FE11-D4F1-10F03345D5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952" y="4515537"/>
            <a:ext cx="2901178" cy="176562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E101056-78C9-4FB8-C8E5-0A79A42000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" y="6788553"/>
            <a:ext cx="12192001" cy="6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416023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logo&#10;&#10;Description automatically generated">
            <a:extLst>
              <a:ext uri="{FF2B5EF4-FFF2-40B4-BE49-F238E27FC236}">
                <a16:creationId xmlns:a16="http://schemas.microsoft.com/office/drawing/2014/main" id="{FBB6C4CB-9C77-74BE-E3FC-EABD77DDFBC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4" y="69446"/>
            <a:ext cx="1493304" cy="47785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620D61D-894E-BEF0-2398-FAE9B31BB5A3}"/>
              </a:ext>
            </a:extLst>
          </p:cNvPr>
          <p:cNvSpPr/>
          <p:nvPr/>
        </p:nvSpPr>
        <p:spPr>
          <a:xfrm>
            <a:off x="699069" y="1434893"/>
            <a:ext cx="8750461" cy="4961880"/>
          </a:xfrm>
          <a:prstGeom prst="rect">
            <a:avLst/>
          </a:prstGeom>
          <a:solidFill>
            <a:srgbClr val="F187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344151-48F2-B725-AFDA-C35A81E8B5DC}"/>
              </a:ext>
            </a:extLst>
          </p:cNvPr>
          <p:cNvSpPr/>
          <p:nvPr/>
        </p:nvSpPr>
        <p:spPr>
          <a:xfrm>
            <a:off x="2169443" y="948060"/>
            <a:ext cx="9398643" cy="4961880"/>
          </a:xfrm>
          <a:prstGeom prst="rect">
            <a:avLst/>
          </a:prstGeom>
          <a:solidFill>
            <a:srgbClr val="F187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E0573F-5C1C-8663-72A0-3822076C38E8}"/>
              </a:ext>
            </a:extLst>
          </p:cNvPr>
          <p:cNvSpPr txBox="1"/>
          <p:nvPr/>
        </p:nvSpPr>
        <p:spPr>
          <a:xfrm>
            <a:off x="2534488" y="2151727"/>
            <a:ext cx="7123019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000" dirty="0">
                <a:solidFill>
                  <a:srgbClr val="FDFEFF"/>
                </a:solidFill>
                <a:latin typeface="+mj-lt"/>
                <a:cs typeface="Calibri Light"/>
              </a:rPr>
              <a:t>The following are sample Professional English and English for Specific Purposes Course at</a:t>
            </a:r>
          </a:p>
          <a:p>
            <a:pPr algn="ctr"/>
            <a:r>
              <a:rPr lang="en-GB" sz="4000" dirty="0">
                <a:solidFill>
                  <a:srgbClr val="FDFEFF"/>
                </a:solidFill>
                <a:effectLst/>
                <a:latin typeface="+mj-lt"/>
                <a:cs typeface="Calibri Light"/>
              </a:rPr>
              <a:t>International House London</a:t>
            </a:r>
            <a:endParaRPr lang="en-GB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972C4F6-9A99-6EE7-96E1-66E9DF11C5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" y="6788553"/>
            <a:ext cx="12192001" cy="6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16585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logo&#10;&#10;Description automatically generated">
            <a:extLst>
              <a:ext uri="{FF2B5EF4-FFF2-40B4-BE49-F238E27FC236}">
                <a16:creationId xmlns:a16="http://schemas.microsoft.com/office/drawing/2014/main" id="{FBB6C4CB-9C77-74BE-E3FC-EABD77DDFBC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4" y="69446"/>
            <a:ext cx="1493304" cy="47785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620D61D-894E-BEF0-2398-FAE9B31BB5A3}"/>
              </a:ext>
            </a:extLst>
          </p:cNvPr>
          <p:cNvSpPr/>
          <p:nvPr/>
        </p:nvSpPr>
        <p:spPr>
          <a:xfrm>
            <a:off x="699069" y="937549"/>
            <a:ext cx="10793862" cy="5595597"/>
          </a:xfrm>
          <a:prstGeom prst="rect">
            <a:avLst/>
          </a:prstGeom>
          <a:solidFill>
            <a:srgbClr val="650549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E0573F-5C1C-8663-72A0-3822076C38E8}"/>
              </a:ext>
            </a:extLst>
          </p:cNvPr>
          <p:cNvSpPr txBox="1"/>
          <p:nvPr/>
        </p:nvSpPr>
        <p:spPr>
          <a:xfrm>
            <a:off x="804356" y="958569"/>
            <a:ext cx="919432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dirty="0">
                <a:solidFill>
                  <a:srgbClr val="FDFEFF"/>
                </a:solidFill>
                <a:latin typeface="+mj-lt"/>
                <a:ea typeface="+mn-lt"/>
                <a:cs typeface="Calibri"/>
              </a:rPr>
              <a:t>English for Banking and Finance</a:t>
            </a:r>
            <a:endParaRPr lang="en-GB" sz="28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101056-78C9-4FB8-C8E5-0A79A42000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" y="6788553"/>
            <a:ext cx="12192001" cy="69888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815F3C4-CBF7-4CD8-49FC-9EA5DD1BA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355034"/>
              </p:ext>
            </p:extLst>
          </p:nvPr>
        </p:nvGraphicFramePr>
        <p:xfrm>
          <a:off x="804356" y="1502809"/>
          <a:ext cx="10467595" cy="47640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3519">
                  <a:extLst>
                    <a:ext uri="{9D8B030D-6E8A-4147-A177-3AD203B41FA5}">
                      <a16:colId xmlns:a16="http://schemas.microsoft.com/office/drawing/2014/main" val="3072140751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372798858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307386319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2006870719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2225490952"/>
                    </a:ext>
                  </a:extLst>
                </a:gridCol>
              </a:tblGrid>
              <a:tr h="410212">
                <a:tc>
                  <a:txBody>
                    <a:bodyPr/>
                    <a:lstStyle/>
                    <a:p>
                      <a:r>
                        <a:rPr lang="en-GB" dirty="0"/>
                        <a:t>Monday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Tuesday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Wednesday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Thursday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Friday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15709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0900 to 1200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6505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448278"/>
                  </a:ext>
                </a:extLst>
              </a:tr>
              <a:tr h="1900719"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Introductions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Course content negotiation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Mini-presentations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BBC FINANCIAL NEWS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Listening and discussion Language work: Numbers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Skills: Describing graphs and trends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Summarizing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Homework: FT article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BBC Business News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COMPANY FINANCE Balance sheets/P&amp;L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Exchanging information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Language area: Report writing Skills: Listening and discussion Analysing company annual reports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Homework Writing: Company performance</a:t>
                      </a:r>
                      <a:endParaRPr lang="en-GB" sz="1100" dirty="0"/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STOCK MARKET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Vocabulary – Bonds, Futures, Options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FT share page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DVD: The Markets/Million Dollar Traders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Listening and discussion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Skills: Telephoning: buying and selling, Checking and clarifying information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Homework: Projects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Review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BBC Business News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Collocations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MACROECONOMICS International Trade Import/export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Skills: Chairing meetings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Role play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Homework: Projects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COURSE REVIEW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BBC Business News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CURRENT FINANCIAL NEWS CORPORATE GOVERNANCE Listening, vocabulary and discussion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DVD: Northern Rock, Enron, Lehman Bros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505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9742072"/>
                  </a:ext>
                </a:extLst>
              </a:tr>
              <a:tr h="345707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403371"/>
                  </a:ext>
                </a:extLst>
              </a:tr>
              <a:tr h="1707412"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FINANCIAL INSTITUTIONS BANKING SERVICES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Loans and savings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Vocabulary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Listening: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Banks that Robbed The World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area: Agreeing/disagreeing Discussion techniques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MERGERS and AQUISITIONS Reading: Porsche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Skills: The Language of Meetings Problem solving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Role play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BUSINESS CORRESPONDENCE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E-mails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SETTING UP PROJECTS</a:t>
                      </a:r>
                      <a:endParaRPr lang="en-GB" sz="1100" dirty="0"/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RAISING FINANCE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Venture capital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Skills: Presentations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Reading: Start-up Capital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DVD: Dragon’s Den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CASE STUDY preparation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INVESTMENT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Article: Responsible investing Skills: The Language of Negotiating Suggesting, Compromising Rejecting offers, Interrupting and Clarifying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CASE STUDY role play Homework: Summarising an FT article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Vocabulary extension Presentations (filmed)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End of course language feedback Q&amp;A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Recommendations for further study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505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287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2297952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logo&#10;&#10;Description automatically generated">
            <a:extLst>
              <a:ext uri="{FF2B5EF4-FFF2-40B4-BE49-F238E27FC236}">
                <a16:creationId xmlns:a16="http://schemas.microsoft.com/office/drawing/2014/main" id="{FBB6C4CB-9C77-74BE-E3FC-EABD77DDFBC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4" y="69446"/>
            <a:ext cx="1493304" cy="47785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620D61D-894E-BEF0-2398-FAE9B31BB5A3}"/>
              </a:ext>
            </a:extLst>
          </p:cNvPr>
          <p:cNvSpPr/>
          <p:nvPr/>
        </p:nvSpPr>
        <p:spPr>
          <a:xfrm>
            <a:off x="699069" y="937549"/>
            <a:ext cx="10793862" cy="5595597"/>
          </a:xfrm>
          <a:prstGeom prst="rect">
            <a:avLst/>
          </a:prstGeom>
          <a:solidFill>
            <a:srgbClr val="007D58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E0573F-5C1C-8663-72A0-3822076C38E8}"/>
              </a:ext>
            </a:extLst>
          </p:cNvPr>
          <p:cNvSpPr txBox="1"/>
          <p:nvPr/>
        </p:nvSpPr>
        <p:spPr>
          <a:xfrm>
            <a:off x="804356" y="958569"/>
            <a:ext cx="919432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dirty="0">
                <a:solidFill>
                  <a:srgbClr val="FDFEFF"/>
                </a:solidFill>
                <a:latin typeface="+mj-lt"/>
                <a:ea typeface="+mn-lt"/>
                <a:cs typeface="Calibri"/>
              </a:rPr>
              <a:t>English for Human Resources</a:t>
            </a:r>
            <a:endParaRPr lang="en-GB" sz="28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101056-78C9-4FB8-C8E5-0A79A42000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" y="6788553"/>
            <a:ext cx="12192001" cy="69888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815F3C4-CBF7-4CD8-49FC-9EA5DD1BA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644954"/>
              </p:ext>
            </p:extLst>
          </p:nvPr>
        </p:nvGraphicFramePr>
        <p:xfrm>
          <a:off x="804356" y="1502809"/>
          <a:ext cx="10467595" cy="4668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3519">
                  <a:extLst>
                    <a:ext uri="{9D8B030D-6E8A-4147-A177-3AD203B41FA5}">
                      <a16:colId xmlns:a16="http://schemas.microsoft.com/office/drawing/2014/main" val="3072140751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372798858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307386319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2006870719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2225490952"/>
                    </a:ext>
                  </a:extLst>
                </a:gridCol>
              </a:tblGrid>
              <a:tr h="410212">
                <a:tc>
                  <a:txBody>
                    <a:bodyPr/>
                    <a:lstStyle/>
                    <a:p>
                      <a:r>
                        <a:rPr lang="en-GB" dirty="0"/>
                        <a:t>Monday</a:t>
                      </a: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Tuesday</a:t>
                      </a: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Wednesday</a:t>
                      </a: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Thursday</a:t>
                      </a: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Friday</a:t>
                      </a:r>
                    </a:p>
                  </a:txBody>
                  <a:tcPr>
                    <a:solidFill>
                      <a:srgbClr val="007D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15709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0900 to 1200</a:t>
                      </a: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007D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448278"/>
                  </a:ext>
                </a:extLst>
              </a:tr>
              <a:tr h="1900719"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Introductions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Course Content Negotiation INTERVIEWING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Listening: The Selection Interview Vocabulary: Personal qualities Language: Asking for clarification, Checking understanding HOMEWORK: Article Summary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RECRUITMENT 1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Review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Reading: Curriculum Vitae Listening: Interviewing a job applicant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Vocabulary: Remuneration/Recruitment Language: Asking open and closed questions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HOMEWORK: Vocabulary</a:t>
                      </a:r>
                      <a:endParaRPr lang="en-GB" sz="1100" dirty="0"/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RECRUITMENT 2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Review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Reading: Vacancy advertisements Writing: Vacancy advertisements Vocabulary: Working conditions Language: Indirect questions HOMEWORK: Report writing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APPRAISALS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Review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Listening: Staff appraisals Writing: Appraisal reports Vocabulary: Company structure Language: Hypothetical questions HOMEWORK: Article summary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DOWNSIZING ISSUES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Review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Listening: Consulting staff Writing: References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Vocabulary: Redundancy Language: Meetings HOMEWORK: Writing Task: references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D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9742072"/>
                  </a:ext>
                </a:extLst>
              </a:tr>
              <a:tr h="345707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007D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403371"/>
                  </a:ext>
                </a:extLst>
              </a:tr>
              <a:tr h="1707412"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JOB SATISFACTION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Review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Discussion: Motivational Theory Listening: Tom Peter’s “The Human . Element”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Reading: Article “Fringe Benefits” Language: “Chairing and controlling meetings”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TEAM BUILDING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Review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Reading: Successful Teams Listening: People Management Discussion: Case Study</a:t>
                      </a:r>
                      <a:endParaRPr lang="en-GB" sz="1100" dirty="0"/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CORPORATE CULTURE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Review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Discussion: Corporate vs. National Culture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Listening: Achieving a positive Corporate Culture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Discussion: Case Study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RESTRUCTURING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Review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Reading: Managing Change Listening: Tom Peters “Crazy ways for. . . crazy days” Discussion: Principles of Managing Change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SPECIALIST MODULE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be discussed by the group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D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287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7838748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logo&#10;&#10;Description automatically generated">
            <a:extLst>
              <a:ext uri="{FF2B5EF4-FFF2-40B4-BE49-F238E27FC236}">
                <a16:creationId xmlns:a16="http://schemas.microsoft.com/office/drawing/2014/main" id="{FBB6C4CB-9C77-74BE-E3FC-EABD77DDFBC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4" y="69446"/>
            <a:ext cx="1493304" cy="47785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620D61D-894E-BEF0-2398-FAE9B31BB5A3}"/>
              </a:ext>
            </a:extLst>
          </p:cNvPr>
          <p:cNvSpPr/>
          <p:nvPr/>
        </p:nvSpPr>
        <p:spPr>
          <a:xfrm>
            <a:off x="699069" y="937549"/>
            <a:ext cx="10793862" cy="5595597"/>
          </a:xfrm>
          <a:prstGeom prst="rect">
            <a:avLst/>
          </a:prstGeom>
          <a:solidFill>
            <a:srgbClr val="F187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E0573F-5C1C-8663-72A0-3822076C38E8}"/>
              </a:ext>
            </a:extLst>
          </p:cNvPr>
          <p:cNvSpPr txBox="1"/>
          <p:nvPr/>
        </p:nvSpPr>
        <p:spPr>
          <a:xfrm>
            <a:off x="804356" y="958569"/>
            <a:ext cx="919432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dirty="0">
                <a:solidFill>
                  <a:srgbClr val="FDFEFF"/>
                </a:solidFill>
                <a:latin typeface="+mj-lt"/>
                <a:ea typeface="+mn-lt"/>
                <a:cs typeface="Calibri"/>
              </a:rPr>
              <a:t>English for Procurement</a:t>
            </a:r>
            <a:endParaRPr lang="en-GB" sz="28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101056-78C9-4FB8-C8E5-0A79A42000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" y="6788553"/>
            <a:ext cx="12192001" cy="69888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815F3C4-CBF7-4CD8-49FC-9EA5DD1BA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279642"/>
              </p:ext>
            </p:extLst>
          </p:nvPr>
        </p:nvGraphicFramePr>
        <p:xfrm>
          <a:off x="804356" y="1502809"/>
          <a:ext cx="10467595" cy="4668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3519">
                  <a:extLst>
                    <a:ext uri="{9D8B030D-6E8A-4147-A177-3AD203B41FA5}">
                      <a16:colId xmlns:a16="http://schemas.microsoft.com/office/drawing/2014/main" val="3072140751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372798858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307386319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2006870719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2225490952"/>
                    </a:ext>
                  </a:extLst>
                </a:gridCol>
              </a:tblGrid>
              <a:tr h="410212">
                <a:tc>
                  <a:txBody>
                    <a:bodyPr/>
                    <a:lstStyle/>
                    <a:p>
                      <a:r>
                        <a:rPr lang="en-GB" dirty="0"/>
                        <a:t>Monday</a:t>
                      </a: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Tuesday</a:t>
                      </a: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Wednesday</a:t>
                      </a: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Thursday</a:t>
                      </a: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Friday</a:t>
                      </a:r>
                    </a:p>
                  </a:txBody>
                  <a:tcPr>
                    <a:solidFill>
                      <a:srgbClr val="F187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15709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0900 to 1200</a:t>
                      </a: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F187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448278"/>
                  </a:ext>
                </a:extLst>
              </a:tr>
              <a:tr h="1900719"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WELCOME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Introductions &amp; Course Outline - Needs Analysis - Course Methodology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MATERIALS PROCUREMENT READING The procurement process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DISCUSSION Issues in materials procurement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WRITING Requests for tender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LANGUAGE FEEDBACK/REVIEW ACCEPTANCE &amp; ACCOUNTABILITY WRITING Letters of acceptance CONTRACTS Clauses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LANGUAGE FOCUS Vocabulary/grammar</a:t>
                      </a:r>
                      <a:endParaRPr lang="en-GB" sz="1100" dirty="0"/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FEEDBACK/REVIEW ORDERING &amp; REPORTING Company policy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WRITING Placing an order LANGUAGE FOCUS Vocabulary/Grammar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FEEDBACK/REVIEW HIGH TECHNOLOGY IN PROCUREMENT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 Procurement risk management programs LISTENING New procurement methods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FOCUS Vocabulary/Grammar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FEEDBACK/REVIEW COMPLIANCE &amp; TAX ISSUES READING Legal issues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ROLEPLAY MEETING Discussion on company conformity LANGUAGE FOCUS Vocabulary/Grammar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187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9742072"/>
                  </a:ext>
                </a:extLst>
              </a:tr>
              <a:tr h="345707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F187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403371"/>
                  </a:ext>
                </a:extLst>
              </a:tr>
              <a:tr h="1707412"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EXPEDITING MATERIALS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Means &amp; issues of delivery/transport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LISTENING Supply Chain Management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CASE STUDY Logistics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FOCUS Vocabulary/grammar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PLANNING/MANAGING REQUESTS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READING Contingency planning DISCUSSION Company procedures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LANGUAGE FOCUS Vocabulary/Grammar</a:t>
                      </a:r>
                      <a:endParaRPr lang="en-GB" sz="1100" dirty="0"/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SHIPMENT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 Documentation (Bill of lading etc)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INSURANCE Dealing with problems/delays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FOCUS Vocabulary/Grammar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CUSTOMS CLEARANCE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LISTENING Required documentation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CASE STUDY Discussion LANGUAGE FOCUS Vocabulary/Grammar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CONTRACTING POLICIES &amp; PROCEDURES Company policies &amp; procedures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DOCUMENTATION Examples COURSE REVIEW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187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287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8298417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logo&#10;&#10;Description automatically generated">
            <a:extLst>
              <a:ext uri="{FF2B5EF4-FFF2-40B4-BE49-F238E27FC236}">
                <a16:creationId xmlns:a16="http://schemas.microsoft.com/office/drawing/2014/main" id="{FBB6C4CB-9C77-74BE-E3FC-EABD77DDFBC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4" y="69446"/>
            <a:ext cx="1493304" cy="47785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620D61D-894E-BEF0-2398-FAE9B31BB5A3}"/>
              </a:ext>
            </a:extLst>
          </p:cNvPr>
          <p:cNvSpPr/>
          <p:nvPr/>
        </p:nvSpPr>
        <p:spPr>
          <a:xfrm>
            <a:off x="699069" y="937549"/>
            <a:ext cx="10793862" cy="5595597"/>
          </a:xfrm>
          <a:prstGeom prst="rect">
            <a:avLst/>
          </a:prstGeom>
          <a:solidFill>
            <a:srgbClr val="650549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E0573F-5C1C-8663-72A0-3822076C38E8}"/>
              </a:ext>
            </a:extLst>
          </p:cNvPr>
          <p:cNvSpPr txBox="1"/>
          <p:nvPr/>
        </p:nvSpPr>
        <p:spPr>
          <a:xfrm>
            <a:off x="804356" y="958569"/>
            <a:ext cx="919432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dirty="0">
                <a:solidFill>
                  <a:srgbClr val="FDFEFF"/>
                </a:solidFill>
                <a:latin typeface="+mj-lt"/>
                <a:ea typeface="+mn-lt"/>
                <a:cs typeface="Calibri"/>
              </a:rPr>
              <a:t>English for Project Management</a:t>
            </a:r>
            <a:endParaRPr lang="en-GB" sz="28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101056-78C9-4FB8-C8E5-0A79A42000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" y="6788553"/>
            <a:ext cx="12192001" cy="69888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815F3C4-CBF7-4CD8-49FC-9EA5DD1BA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177612"/>
              </p:ext>
            </p:extLst>
          </p:nvPr>
        </p:nvGraphicFramePr>
        <p:xfrm>
          <a:off x="804356" y="1502809"/>
          <a:ext cx="10467595" cy="4729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3519">
                  <a:extLst>
                    <a:ext uri="{9D8B030D-6E8A-4147-A177-3AD203B41FA5}">
                      <a16:colId xmlns:a16="http://schemas.microsoft.com/office/drawing/2014/main" val="3072140751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372798858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307386319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2006870719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2225490952"/>
                    </a:ext>
                  </a:extLst>
                </a:gridCol>
              </a:tblGrid>
              <a:tr h="410212">
                <a:tc>
                  <a:txBody>
                    <a:bodyPr/>
                    <a:lstStyle/>
                    <a:p>
                      <a:r>
                        <a:rPr lang="en-GB" dirty="0"/>
                        <a:t>Monday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Tuesday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Wednesday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Thursday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Friday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15709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0900 to 1200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6505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448278"/>
                  </a:ext>
                </a:extLst>
              </a:tr>
              <a:tr h="1900719"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Introductions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Course content negotiation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Mini-presentations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Introduction to Project Management Terminology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MEETINGS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Listening: effective/poor meeting facilitation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focus: Useful meeting vocabulary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Overview of the project lifecycle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Useful language for each phase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Practicing stakeholder communications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Case study: Analysing a project schedule</a:t>
                      </a:r>
                      <a:endParaRPr lang="en-GB" sz="1100" dirty="0"/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 status updates and reporting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for identifying risks/issues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Listening: Effective/poor team communications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Reading: Common project challenges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Vocabulary: Issue resolution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Case study: Negotiating project changes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COURSE REVIEW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 closing activities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Lessons learned/retrospective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Celebrating success language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505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9742072"/>
                  </a:ext>
                </a:extLst>
              </a:tr>
              <a:tr h="345707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403371"/>
                  </a:ext>
                </a:extLst>
              </a:tr>
              <a:tr h="1707412"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Reading: What is Project Management?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Vocabulary review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Writing: Drafting a project charter</a:t>
                      </a:r>
                    </a:p>
                    <a:p>
                      <a:r>
                        <a:rPr lang="en-GB" sz="1100" dirty="0">
                          <a:solidFill>
                            <a:schemeClr val="bg1"/>
                          </a:solidFill>
                        </a:rPr>
                        <a:t>Homework: Write a 1-page reflection on your experience working on previous projects. What went well? What could have been improved?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Introduction to Gantt chart tools/software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Describing a project timeline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Writing a project proposal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bg1"/>
                          </a:solidFill>
                        </a:rPr>
                        <a:t>Homework: Find an example of a project plan online. Summarize the key elements in 1 paragraph</a:t>
                      </a:r>
                      <a:r>
                        <a:rPr lang="en-GB" sz="1100" dirty="0"/>
                        <a:t>.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Writing effective emails/memos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Leading a team meeting role-play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Giving a project update presentation</a:t>
                      </a:r>
                    </a:p>
                    <a:p>
                      <a:r>
                        <a:rPr lang="en-GB" sz="1100" dirty="0">
                          <a:solidFill>
                            <a:schemeClr val="bg1"/>
                          </a:solidFill>
                        </a:rPr>
                        <a:t>Homework: Record yourself giving a 2-minute project status update. Listen back and identify areas to improve.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Preparing thorough project documentation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Gantt charts for task tracking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Handling scope change requests</a:t>
                      </a:r>
                    </a:p>
                    <a:p>
                      <a:r>
                        <a:rPr lang="en-GB" sz="1100" dirty="0">
                          <a:solidFill>
                            <a:schemeClr val="bg1"/>
                          </a:solidFill>
                        </a:rPr>
                        <a:t>Homework: Read a case study about a project change/challenge. Write a 250-word memo proposing how you'd handle it.</a:t>
                      </a:r>
                    </a:p>
                  </a:txBody>
                  <a:tcPr>
                    <a:solidFill>
                      <a:srgbClr val="6505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Final project presentations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Instructor role-plays as stakeholders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Course review and feedback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End of course language feedback Q&amp;A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Recommendations for further study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505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287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7267712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logo&#10;&#10;Description automatically generated">
            <a:extLst>
              <a:ext uri="{FF2B5EF4-FFF2-40B4-BE49-F238E27FC236}">
                <a16:creationId xmlns:a16="http://schemas.microsoft.com/office/drawing/2014/main" id="{FBB6C4CB-9C77-74BE-E3FC-EABD77DDFBC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4" y="69446"/>
            <a:ext cx="1493304" cy="47785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620D61D-894E-BEF0-2398-FAE9B31BB5A3}"/>
              </a:ext>
            </a:extLst>
          </p:cNvPr>
          <p:cNvSpPr/>
          <p:nvPr/>
        </p:nvSpPr>
        <p:spPr>
          <a:xfrm>
            <a:off x="699069" y="937549"/>
            <a:ext cx="10793862" cy="5595597"/>
          </a:xfrm>
          <a:prstGeom prst="rect">
            <a:avLst/>
          </a:prstGeom>
          <a:solidFill>
            <a:srgbClr val="007D58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E0573F-5C1C-8663-72A0-3822076C38E8}"/>
              </a:ext>
            </a:extLst>
          </p:cNvPr>
          <p:cNvSpPr txBox="1"/>
          <p:nvPr/>
        </p:nvSpPr>
        <p:spPr>
          <a:xfrm>
            <a:off x="804356" y="958569"/>
            <a:ext cx="919432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dirty="0">
                <a:solidFill>
                  <a:srgbClr val="FDFEFF"/>
                </a:solidFill>
                <a:latin typeface="+mj-lt"/>
                <a:ea typeface="+mn-lt"/>
                <a:cs typeface="Calibri"/>
              </a:rPr>
              <a:t>English for IT/Facilities Management</a:t>
            </a:r>
            <a:endParaRPr lang="en-GB" sz="28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101056-78C9-4FB8-C8E5-0A79A42000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" y="6788553"/>
            <a:ext cx="12192001" cy="69888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815F3C4-CBF7-4CD8-49FC-9EA5DD1BA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893196"/>
              </p:ext>
            </p:extLst>
          </p:nvPr>
        </p:nvGraphicFramePr>
        <p:xfrm>
          <a:off x="804356" y="1502809"/>
          <a:ext cx="10467595" cy="4668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3519">
                  <a:extLst>
                    <a:ext uri="{9D8B030D-6E8A-4147-A177-3AD203B41FA5}">
                      <a16:colId xmlns:a16="http://schemas.microsoft.com/office/drawing/2014/main" val="3072140751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372798858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307386319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2006870719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2225490952"/>
                    </a:ext>
                  </a:extLst>
                </a:gridCol>
              </a:tblGrid>
              <a:tr h="410212">
                <a:tc>
                  <a:txBody>
                    <a:bodyPr/>
                    <a:lstStyle/>
                    <a:p>
                      <a:r>
                        <a:rPr lang="en-GB" dirty="0"/>
                        <a:t>Monday</a:t>
                      </a: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Tuesday</a:t>
                      </a: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Wednesday</a:t>
                      </a: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Thursday</a:t>
                      </a: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Friday</a:t>
                      </a:r>
                    </a:p>
                  </a:txBody>
                  <a:tcPr>
                    <a:solidFill>
                      <a:srgbClr val="007D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15709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0900 to 1200</a:t>
                      </a: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007D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448278"/>
                  </a:ext>
                </a:extLst>
              </a:tr>
              <a:tr h="1900719"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Introductions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Course Content Negotiation INTERVIEWING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Terminology for IT and Facilities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Describing roles and responsibilities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Listening: IT/Facilities site overview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Scheduling IT deployments/Facilities inspections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Preparing for site visits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Role-play: IT implementation meeting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Role-play: Conducting a facilities audit</a:t>
                      </a:r>
                      <a:endParaRPr lang="en-GB" sz="1100" dirty="0"/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Working with IT vendors and service providers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Reading: Evaluating IT project bids/proposals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Case study: Negotiating an IT services contract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system failures and incident response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Facilities emergency scenarios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Case studies: Crisis simulations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Cost/Budget Management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Facilities Budget Planning and Cost Control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Case Study: Propose Cost-Saving Measures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D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9742072"/>
                  </a:ext>
                </a:extLst>
              </a:tr>
              <a:tr h="345707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007D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403371"/>
                  </a:ext>
                </a:extLst>
              </a:tr>
              <a:tr h="1707412"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Reading: IT Operations vs. Facilities Operations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Vocabulary review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Writing: Drafting work orders/tickets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Homework: Observe an IT and Facilities environment, take notes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Analyzing</a:t>
                      </a: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reports and documentation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Writing practice: IT and Facilities reports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Presenting findings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Homework: Write up site visit reports for IT and Facilities</a:t>
                      </a:r>
                      <a:endParaRPr lang="en-GB" sz="1100" dirty="0"/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Working with Facilities contractors/vendors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Negotiations vocabulary and strategies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Mock negotiation role-plays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Homework: Research and negotiate simulated contracts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Customer service skills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Handling IT troubleshooting calls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Handling Facilities complaints and concerns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Homework: Prepare complaint response scenarios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D5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Final Project Presentations (IT and Facilities)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Instructor role-plays as stakeholders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Course feedback and review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D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287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740265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logo&#10;&#10;Description automatically generated">
            <a:extLst>
              <a:ext uri="{FF2B5EF4-FFF2-40B4-BE49-F238E27FC236}">
                <a16:creationId xmlns:a16="http://schemas.microsoft.com/office/drawing/2014/main" id="{FBB6C4CB-9C77-74BE-E3FC-EABD77DDFBC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4" y="69446"/>
            <a:ext cx="1493304" cy="47785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620D61D-894E-BEF0-2398-FAE9B31BB5A3}"/>
              </a:ext>
            </a:extLst>
          </p:cNvPr>
          <p:cNvSpPr/>
          <p:nvPr/>
        </p:nvSpPr>
        <p:spPr>
          <a:xfrm>
            <a:off x="699069" y="937549"/>
            <a:ext cx="10793862" cy="5595597"/>
          </a:xfrm>
          <a:prstGeom prst="rect">
            <a:avLst/>
          </a:prstGeom>
          <a:solidFill>
            <a:srgbClr val="F187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E0573F-5C1C-8663-72A0-3822076C38E8}"/>
              </a:ext>
            </a:extLst>
          </p:cNvPr>
          <p:cNvSpPr txBox="1"/>
          <p:nvPr/>
        </p:nvSpPr>
        <p:spPr>
          <a:xfrm>
            <a:off x="804356" y="958569"/>
            <a:ext cx="919432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dirty="0">
                <a:solidFill>
                  <a:srgbClr val="FDFEFF"/>
                </a:solidFill>
                <a:latin typeface="+mj-lt"/>
                <a:ea typeface="+mn-lt"/>
                <a:cs typeface="Calibri"/>
              </a:rPr>
              <a:t>English for the Modern Workplace</a:t>
            </a:r>
            <a:endParaRPr lang="en-GB" sz="28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101056-78C9-4FB8-C8E5-0A79A42000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" y="6788553"/>
            <a:ext cx="12192001" cy="69888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815F3C4-CBF7-4CD8-49FC-9EA5DD1BA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444776"/>
              </p:ext>
            </p:extLst>
          </p:nvPr>
        </p:nvGraphicFramePr>
        <p:xfrm>
          <a:off x="804356" y="1502809"/>
          <a:ext cx="10467595" cy="4668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3519">
                  <a:extLst>
                    <a:ext uri="{9D8B030D-6E8A-4147-A177-3AD203B41FA5}">
                      <a16:colId xmlns:a16="http://schemas.microsoft.com/office/drawing/2014/main" val="3072140751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372798858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307386319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2006870719"/>
                    </a:ext>
                  </a:extLst>
                </a:gridCol>
                <a:gridCol w="2093519">
                  <a:extLst>
                    <a:ext uri="{9D8B030D-6E8A-4147-A177-3AD203B41FA5}">
                      <a16:colId xmlns:a16="http://schemas.microsoft.com/office/drawing/2014/main" val="2225490952"/>
                    </a:ext>
                  </a:extLst>
                </a:gridCol>
              </a:tblGrid>
              <a:tr h="410212">
                <a:tc>
                  <a:txBody>
                    <a:bodyPr/>
                    <a:lstStyle/>
                    <a:p>
                      <a:r>
                        <a:rPr lang="en-GB" dirty="0"/>
                        <a:t>Monday</a:t>
                      </a: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Tuesday</a:t>
                      </a: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Wednesday</a:t>
                      </a: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Thursday</a:t>
                      </a: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Friday</a:t>
                      </a:r>
                    </a:p>
                  </a:txBody>
                  <a:tcPr>
                    <a:solidFill>
                      <a:srgbClr val="F187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15709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0900 to 1200</a:t>
                      </a: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0900 to 1200</a:t>
                      </a:r>
                      <a:endParaRPr lang="en-GB" sz="1400" dirty="0"/>
                    </a:p>
                  </a:txBody>
                  <a:tcPr>
                    <a:solidFill>
                      <a:srgbClr val="F187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448278"/>
                  </a:ext>
                </a:extLst>
              </a:tr>
              <a:tr h="1900719"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Introductions and self-assessments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Vocabulary: 21st century workforce terms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Discussing importance of soft skills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focus: Active listening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Emotional intelligence vocabulary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Describing emotional responses at work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Case study: </a:t>
                      </a:r>
                      <a:r>
                        <a:rPr kumimoji="0" lang="en-GB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Analyzing</a:t>
                      </a: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a miscommunication</a:t>
                      </a:r>
                      <a:endParaRPr lang="en-GB" sz="1100" dirty="0"/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Problem-solving vocabulary and processes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Practicing clarifying questions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Case study: Breakthrough innovation discussion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Cultural diversity terminology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Describing cultural values/perspectives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Case study: Cultural viewpoints and miscommunication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Digital literacy terms and virtual workplace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Discussing personal branding strategies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Case studies: Effective/poor self-marketing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187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9742072"/>
                  </a:ext>
                </a:extLst>
              </a:tr>
              <a:tr h="345707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1300 to 1600</a:t>
                      </a:r>
                    </a:p>
                  </a:txBody>
                  <a:tcPr>
                    <a:solidFill>
                      <a:srgbClr val="F187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403371"/>
                  </a:ext>
                </a:extLst>
              </a:tr>
              <a:tr h="1707412"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Reading: The Rise of Remote/Hybrid Work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Building relationships virtually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Vocabulary review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Writing: Professional emails/messages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Homework: Note examples of good/poor communication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Giving and receiving feedback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Role-plays: Resolving workplace conflicts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Useful phrases for conflict resolution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Homework: Self-reflection - Strengths and improvement areas</a:t>
                      </a:r>
                      <a:endParaRPr lang="en-GB" sz="1100" dirty="0"/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for leading/participating in meetings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Running a collaborative team task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Discussing and deciding as a group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Homework: Observe a team interaction, analyse communication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Resilience and adaptability vocabulary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Strategies for dealing with stress/change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Role-plays: Adopting a flexible mindset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Homework: Write about a time you demonstrated resilience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18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Presenting on a 21st century workplace topic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Handling Q&amp;A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End of course language feedback Q&amp;A 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Recommendations for further study</a:t>
                      </a:r>
                      <a:endParaRPr lang="en-GB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187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287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5113411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4be93b5b-4898-4226-ac49-fd31db5fdd13">
      <UserInfo>
        <DisplayName>Eva Uddin</DisplayName>
        <AccountId>14</AccountId>
        <AccountType/>
      </UserInfo>
    </SharedWithUsers>
    <_activity xmlns="8a4339a2-5c6d-4778-ae51-6f84f9d3160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B4EFC7428B334AA88E2E3A64712F26" ma:contentTypeVersion="16" ma:contentTypeDescription="Create a new document." ma:contentTypeScope="" ma:versionID="4210e722220413aa98203e5a0e00e0bc">
  <xsd:schema xmlns:xsd="http://www.w3.org/2001/XMLSchema" xmlns:xs="http://www.w3.org/2001/XMLSchema" xmlns:p="http://schemas.microsoft.com/office/2006/metadata/properties" xmlns:ns3="8a4339a2-5c6d-4778-ae51-6f84f9d31604" xmlns:ns4="4be93b5b-4898-4226-ac49-fd31db5fdd13" targetNamespace="http://schemas.microsoft.com/office/2006/metadata/properties" ma:root="true" ma:fieldsID="1fb52c4acb629d00d1c782741ac7638d" ns3:_="" ns4:_="">
    <xsd:import namespace="8a4339a2-5c6d-4778-ae51-6f84f9d31604"/>
    <xsd:import namespace="4be93b5b-4898-4226-ac49-fd31db5fdd1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4339a2-5c6d-4778-ae51-6f84f9d316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e93b5b-4898-4226-ac49-fd31db5fdd1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324092B-4E88-45EE-BA65-A7864B68C1B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AFCF31-D550-42AF-ACB1-505637663914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elements/1.1/"/>
    <ds:schemaRef ds:uri="4be93b5b-4898-4226-ac49-fd31db5fdd13"/>
    <ds:schemaRef ds:uri="http://schemas.microsoft.com/office/infopath/2007/PartnerControls"/>
    <ds:schemaRef ds:uri="8a4339a2-5c6d-4778-ae51-6f84f9d3160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F4F0E57-3FED-4C7B-B9E5-C4F02C7EAD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4339a2-5c6d-4778-ae51-6f84f9d31604"/>
    <ds:schemaRef ds:uri="4be93b5b-4898-4226-ac49-fd31db5fdd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9112</TotalTime>
  <Words>1845</Words>
  <Application>Microsoft Office PowerPoint</Application>
  <PresentationFormat>Widescreen</PresentationFormat>
  <Paragraphs>419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Jenkins</dc:creator>
  <cp:lastModifiedBy>William Anthony</cp:lastModifiedBy>
  <cp:revision>275</cp:revision>
  <dcterms:created xsi:type="dcterms:W3CDTF">2023-11-15T12:08:39Z</dcterms:created>
  <dcterms:modified xsi:type="dcterms:W3CDTF">2024-05-29T15:25:56Z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0x01010087B4EFC7428B334AA88E2E3A64712F26</vt:lpwstr>
  </property>
  <property fmtid="{D5CDD505-2E9C-101B-9397-08002B2CF9AE}" pid="3" name="MediaServiceImageTags">
    <vt:lpwstr/>
  </property>
</Properties>
</file>